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53" d="100"/>
          <a:sy n="53" d="100"/>
        </p:scale>
        <p:origin x="748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099837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2610" y="2025968"/>
            <a:ext cx="4869061" cy="4177665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64037" y="740450"/>
            <a:ext cx="7415927" cy="40081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7890"/>
              </a:lnSpc>
              <a:buNone/>
            </a:pPr>
            <a:r>
              <a:rPr lang="en-US" sz="6312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Sistema de Gerenciamento de Estoque para Cestas Básicas</a:t>
            </a:r>
            <a:endParaRPr lang="en-US" sz="6312" dirty="0"/>
          </a:p>
        </p:txBody>
      </p:sp>
      <p:sp>
        <p:nvSpPr>
          <p:cNvPr id="6" name="Text 3"/>
          <p:cNvSpPr/>
          <p:nvPr/>
        </p:nvSpPr>
        <p:spPr>
          <a:xfrm>
            <a:off x="864037" y="5118854"/>
            <a:ext cx="7415927" cy="237029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Este projeto visa desenvolver e implementar um sistema de controle de estoque para gerenciar doações de itens para cestas básicas em igrejas locais. A motivação para o desenvolvimento deste software está enraizada na necessidade de melhorar a transparência, eficácia e eficiência na gestão dessas doações, que desempenham um papel crucial no apoio a famílias carentes.</a:t>
            </a:r>
            <a:endParaRPr lang="en-US" sz="1944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6796" y="284798"/>
            <a:ext cx="3036808" cy="2279094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456968" y="3475553"/>
            <a:ext cx="5362218" cy="6703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278"/>
              </a:lnSpc>
              <a:buNone/>
            </a:pPr>
            <a:r>
              <a:rPr lang="en-US" sz="4222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Equipe do Projeto</a:t>
            </a:r>
            <a:endParaRPr lang="en-US" sz="4222" dirty="0"/>
          </a:p>
        </p:txBody>
      </p:sp>
      <p:sp>
        <p:nvSpPr>
          <p:cNvPr id="6" name="Shape 3"/>
          <p:cNvSpPr/>
          <p:nvPr/>
        </p:nvSpPr>
        <p:spPr>
          <a:xfrm>
            <a:off x="1456968" y="4487704"/>
            <a:ext cx="3753564" cy="3115032"/>
          </a:xfrm>
          <a:prstGeom prst="roundRect">
            <a:avLst>
              <a:gd name="adj" fmla="val 1097"/>
            </a:avLst>
          </a:prstGeom>
          <a:solidFill>
            <a:srgbClr val="315251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7" name="Text 4"/>
          <p:cNvSpPr/>
          <p:nvPr/>
        </p:nvSpPr>
        <p:spPr>
          <a:xfrm>
            <a:off x="1684853" y="4715589"/>
            <a:ext cx="2681049" cy="33516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639"/>
              </a:lnSpc>
              <a:buNone/>
            </a:pPr>
            <a:r>
              <a:rPr lang="en-US" sz="211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Arthur Signorelli</a:t>
            </a:r>
            <a:endParaRPr lang="en-US" sz="2111" dirty="0"/>
          </a:p>
        </p:txBody>
      </p:sp>
      <p:sp>
        <p:nvSpPr>
          <p:cNvPr id="8" name="Text 5"/>
          <p:cNvSpPr/>
          <p:nvPr/>
        </p:nvSpPr>
        <p:spPr>
          <a:xfrm>
            <a:off x="1684853" y="5187434"/>
            <a:ext cx="3297793" cy="145827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871"/>
              </a:lnSpc>
              <a:buNone/>
            </a:pPr>
            <a:r>
              <a:rPr lang="en-US" sz="1794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Diretor do Projeto</a:t>
            </a:r>
            <a:r>
              <a:rPr lang="en-US" sz="1794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, com vasta experiência em gerenciamento de projetos e desenvolvimento de software, liderará a equipe.</a:t>
            </a:r>
            <a:endParaRPr lang="en-US" sz="1794" dirty="0"/>
          </a:p>
        </p:txBody>
      </p:sp>
      <p:sp>
        <p:nvSpPr>
          <p:cNvPr id="9" name="Shape 6"/>
          <p:cNvSpPr/>
          <p:nvPr/>
        </p:nvSpPr>
        <p:spPr>
          <a:xfrm>
            <a:off x="5438418" y="4487704"/>
            <a:ext cx="3753564" cy="3115032"/>
          </a:xfrm>
          <a:prstGeom prst="roundRect">
            <a:avLst>
              <a:gd name="adj" fmla="val 1097"/>
            </a:avLst>
          </a:prstGeom>
          <a:solidFill>
            <a:srgbClr val="315251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0" name="Text 7"/>
          <p:cNvSpPr/>
          <p:nvPr/>
        </p:nvSpPr>
        <p:spPr>
          <a:xfrm>
            <a:off x="5666303" y="4715589"/>
            <a:ext cx="2681049" cy="33516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639"/>
              </a:lnSpc>
              <a:buNone/>
            </a:pPr>
            <a:r>
              <a:rPr lang="en-US" sz="211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Loukendia Pouloute</a:t>
            </a:r>
            <a:endParaRPr lang="en-US" sz="2111" dirty="0"/>
          </a:p>
        </p:txBody>
      </p:sp>
      <p:sp>
        <p:nvSpPr>
          <p:cNvPr id="11" name="Text 8"/>
          <p:cNvSpPr/>
          <p:nvPr/>
        </p:nvSpPr>
        <p:spPr>
          <a:xfrm>
            <a:off x="5666303" y="5187434"/>
            <a:ext cx="3297793" cy="218741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871"/>
              </a:lnSpc>
              <a:buNone/>
            </a:pPr>
            <a:r>
              <a:rPr lang="en-US" sz="1794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Coordenadora do Projeto</a:t>
            </a:r>
            <a:r>
              <a:rPr lang="en-US" sz="1794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, com expertise em análise de dados será responsável pela organização e acompanhamento das atividades.</a:t>
            </a:r>
            <a:endParaRPr lang="en-US" sz="1794" dirty="0"/>
          </a:p>
        </p:txBody>
      </p:sp>
      <p:sp>
        <p:nvSpPr>
          <p:cNvPr id="12" name="Shape 9"/>
          <p:cNvSpPr/>
          <p:nvPr/>
        </p:nvSpPr>
        <p:spPr>
          <a:xfrm>
            <a:off x="9419868" y="4487704"/>
            <a:ext cx="3753564" cy="3115032"/>
          </a:xfrm>
          <a:prstGeom prst="roundRect">
            <a:avLst>
              <a:gd name="adj" fmla="val 1097"/>
            </a:avLst>
          </a:prstGeom>
          <a:solidFill>
            <a:srgbClr val="315251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3" name="Text 10"/>
          <p:cNvSpPr/>
          <p:nvPr/>
        </p:nvSpPr>
        <p:spPr>
          <a:xfrm>
            <a:off x="9647753" y="4715589"/>
            <a:ext cx="2681049" cy="33516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639"/>
              </a:lnSpc>
              <a:buNone/>
            </a:pPr>
            <a:r>
              <a:rPr lang="en-US" sz="211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Sabrina Teodoro</a:t>
            </a:r>
            <a:endParaRPr lang="en-US" sz="2111" dirty="0"/>
          </a:p>
        </p:txBody>
      </p:sp>
      <p:sp>
        <p:nvSpPr>
          <p:cNvPr id="14" name="Text 11"/>
          <p:cNvSpPr/>
          <p:nvPr/>
        </p:nvSpPr>
        <p:spPr>
          <a:xfrm>
            <a:off x="9647753" y="5187434"/>
            <a:ext cx="3297793" cy="218741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871"/>
              </a:lnSpc>
              <a:buNone/>
            </a:pPr>
            <a:r>
              <a:rPr lang="en-US" sz="1794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Vice Diretora do Projeto</a:t>
            </a:r>
            <a:r>
              <a:rPr lang="en-US" sz="1794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, com conhecimento em design de interfaces e desenvolvimento web, auxiliará na implementação e desenvolvimento do sistema.</a:t>
            </a:r>
            <a:endParaRPr lang="en-US" sz="1794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4" name="Text 2"/>
          <p:cNvSpPr/>
          <p:nvPr/>
        </p:nvSpPr>
        <p:spPr>
          <a:xfrm>
            <a:off x="968693" y="755690"/>
            <a:ext cx="9146262" cy="7260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718"/>
              </a:lnSpc>
              <a:buNone/>
            </a:pPr>
            <a:r>
              <a:rPr lang="en-US" sz="4574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Estrutura Analítica do Projeto (EAP)</a:t>
            </a:r>
            <a:endParaRPr lang="en-US" sz="4574" dirty="0"/>
          </a:p>
        </p:txBody>
      </p:sp>
      <p:sp>
        <p:nvSpPr>
          <p:cNvPr id="5" name="Shape 3"/>
          <p:cNvSpPr/>
          <p:nvPr/>
        </p:nvSpPr>
        <p:spPr>
          <a:xfrm>
            <a:off x="968693" y="1852017"/>
            <a:ext cx="12692896" cy="5621893"/>
          </a:xfrm>
          <a:prstGeom prst="roundRect">
            <a:avLst>
              <a:gd name="adj" fmla="val 659"/>
            </a:avLst>
          </a:prstGeom>
          <a:noFill/>
          <a:ln w="15240">
            <a:solidFill>
              <a:srgbClr val="FFFFFF">
                <a:alpha val="24000"/>
              </a:srgbClr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6" name="Shape 4"/>
          <p:cNvSpPr/>
          <p:nvPr/>
        </p:nvSpPr>
        <p:spPr>
          <a:xfrm>
            <a:off x="983933" y="1867257"/>
            <a:ext cx="12662416" cy="110156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7" name="Text 5"/>
          <p:cNvSpPr/>
          <p:nvPr/>
        </p:nvSpPr>
        <p:spPr>
          <a:xfrm>
            <a:off x="1231106" y="2022991"/>
            <a:ext cx="2668072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1. Iniciação do Projeto</a:t>
            </a:r>
            <a:endParaRPr lang="en-US" sz="1944" dirty="0"/>
          </a:p>
        </p:txBody>
      </p:sp>
      <p:sp>
        <p:nvSpPr>
          <p:cNvPr id="8" name="Text 6"/>
          <p:cNvSpPr/>
          <p:nvPr/>
        </p:nvSpPr>
        <p:spPr>
          <a:xfrm>
            <a:off x="4400431" y="2022991"/>
            <a:ext cx="2664262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1.1. Elaboração do Termo de Abertura</a:t>
            </a:r>
            <a:endParaRPr lang="en-US" sz="1944" dirty="0"/>
          </a:p>
        </p:txBody>
      </p:sp>
      <p:sp>
        <p:nvSpPr>
          <p:cNvPr id="9" name="Text 7"/>
          <p:cNvSpPr/>
          <p:nvPr/>
        </p:nvSpPr>
        <p:spPr>
          <a:xfrm>
            <a:off x="7565946" y="2022991"/>
            <a:ext cx="2664262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1.2. Identificação das Partes Interessadas</a:t>
            </a:r>
            <a:endParaRPr lang="en-US" sz="1944" dirty="0"/>
          </a:p>
        </p:txBody>
      </p:sp>
      <p:sp>
        <p:nvSpPr>
          <p:cNvPr id="10" name="Text 8"/>
          <p:cNvSpPr/>
          <p:nvPr/>
        </p:nvSpPr>
        <p:spPr>
          <a:xfrm>
            <a:off x="10731460" y="2022991"/>
            <a:ext cx="2668072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1.3. Definição do Escopo</a:t>
            </a:r>
            <a:endParaRPr lang="en-US" sz="1944" dirty="0"/>
          </a:p>
        </p:txBody>
      </p:sp>
      <p:sp>
        <p:nvSpPr>
          <p:cNvPr id="11" name="Shape 9"/>
          <p:cNvSpPr/>
          <p:nvPr/>
        </p:nvSpPr>
        <p:spPr>
          <a:xfrm>
            <a:off x="983933" y="2968823"/>
            <a:ext cx="12662416" cy="1891665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2" name="Text 10"/>
          <p:cNvSpPr/>
          <p:nvPr/>
        </p:nvSpPr>
        <p:spPr>
          <a:xfrm>
            <a:off x="1231106" y="3124557"/>
            <a:ext cx="2668072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2. Planejamento do Projeto</a:t>
            </a:r>
            <a:endParaRPr lang="en-US" sz="1944" dirty="0"/>
          </a:p>
        </p:txBody>
      </p:sp>
      <p:sp>
        <p:nvSpPr>
          <p:cNvPr id="13" name="Text 11"/>
          <p:cNvSpPr/>
          <p:nvPr/>
        </p:nvSpPr>
        <p:spPr>
          <a:xfrm>
            <a:off x="4400431" y="3124557"/>
            <a:ext cx="2664262" cy="15801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2.1. Desenvolvimento do Plano de Gerenciamento do Projeto</a:t>
            </a:r>
            <a:endParaRPr lang="en-US" sz="1944" dirty="0"/>
          </a:p>
        </p:txBody>
      </p:sp>
      <p:sp>
        <p:nvSpPr>
          <p:cNvPr id="14" name="Text 12"/>
          <p:cNvSpPr/>
          <p:nvPr/>
        </p:nvSpPr>
        <p:spPr>
          <a:xfrm>
            <a:off x="7565946" y="3124557"/>
            <a:ext cx="2664262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2.1.1. Definição do Escopo Detalhado</a:t>
            </a:r>
            <a:endParaRPr lang="en-US" sz="1944" dirty="0"/>
          </a:p>
        </p:txBody>
      </p:sp>
      <p:sp>
        <p:nvSpPr>
          <p:cNvPr id="15" name="Text 13"/>
          <p:cNvSpPr/>
          <p:nvPr/>
        </p:nvSpPr>
        <p:spPr>
          <a:xfrm>
            <a:off x="10731460" y="3124557"/>
            <a:ext cx="2668072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2.1.2. Criação do Cronograma</a:t>
            </a:r>
            <a:endParaRPr lang="en-US" sz="1944" dirty="0"/>
          </a:p>
        </p:txBody>
      </p:sp>
      <p:sp>
        <p:nvSpPr>
          <p:cNvPr id="16" name="Shape 14"/>
          <p:cNvSpPr/>
          <p:nvPr/>
        </p:nvSpPr>
        <p:spPr>
          <a:xfrm>
            <a:off x="983933" y="4860488"/>
            <a:ext cx="12662416" cy="110156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7" name="Text 15"/>
          <p:cNvSpPr/>
          <p:nvPr/>
        </p:nvSpPr>
        <p:spPr>
          <a:xfrm>
            <a:off x="1231106" y="5016222"/>
            <a:ext cx="2668072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3. Desenvolvimento do Sistema</a:t>
            </a:r>
            <a:endParaRPr lang="en-US" sz="1944" dirty="0"/>
          </a:p>
        </p:txBody>
      </p:sp>
      <p:sp>
        <p:nvSpPr>
          <p:cNvPr id="18" name="Text 16"/>
          <p:cNvSpPr/>
          <p:nvPr/>
        </p:nvSpPr>
        <p:spPr>
          <a:xfrm>
            <a:off x="4400431" y="5016222"/>
            <a:ext cx="2664262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3.1 Documentação de Requisitos</a:t>
            </a:r>
            <a:endParaRPr lang="en-US" sz="1944" dirty="0"/>
          </a:p>
        </p:txBody>
      </p:sp>
      <p:sp>
        <p:nvSpPr>
          <p:cNvPr id="19" name="Text 17"/>
          <p:cNvSpPr/>
          <p:nvPr/>
        </p:nvSpPr>
        <p:spPr>
          <a:xfrm>
            <a:off x="7565946" y="5016222"/>
            <a:ext cx="2664262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3.2. Arquitetura do Sistema</a:t>
            </a:r>
            <a:endParaRPr lang="en-US" sz="1944" dirty="0"/>
          </a:p>
        </p:txBody>
      </p:sp>
      <p:sp>
        <p:nvSpPr>
          <p:cNvPr id="20" name="Text 18"/>
          <p:cNvSpPr/>
          <p:nvPr/>
        </p:nvSpPr>
        <p:spPr>
          <a:xfrm>
            <a:off x="10731460" y="5016222"/>
            <a:ext cx="2668072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3.3 Codificação</a:t>
            </a:r>
            <a:endParaRPr lang="en-US" sz="1944" dirty="0"/>
          </a:p>
        </p:txBody>
      </p:sp>
      <p:sp>
        <p:nvSpPr>
          <p:cNvPr id="21" name="Shape 19"/>
          <p:cNvSpPr/>
          <p:nvPr/>
        </p:nvSpPr>
        <p:spPr>
          <a:xfrm>
            <a:off x="983933" y="5962055"/>
            <a:ext cx="12662416" cy="149661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22" name="Text 20"/>
          <p:cNvSpPr/>
          <p:nvPr/>
        </p:nvSpPr>
        <p:spPr>
          <a:xfrm>
            <a:off x="1231106" y="6117788"/>
            <a:ext cx="2668072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4. Avaliação e Encerramento do Projeto</a:t>
            </a:r>
            <a:endParaRPr lang="en-US" sz="1944" dirty="0"/>
          </a:p>
        </p:txBody>
      </p:sp>
      <p:sp>
        <p:nvSpPr>
          <p:cNvPr id="23" name="Text 21"/>
          <p:cNvSpPr/>
          <p:nvPr/>
        </p:nvSpPr>
        <p:spPr>
          <a:xfrm>
            <a:off x="4400431" y="6117788"/>
            <a:ext cx="2664262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4.1. Documentação Final</a:t>
            </a:r>
            <a:endParaRPr lang="en-US" sz="1944" dirty="0"/>
          </a:p>
        </p:txBody>
      </p:sp>
      <p:sp>
        <p:nvSpPr>
          <p:cNvPr id="24" name="Text 22"/>
          <p:cNvSpPr/>
          <p:nvPr/>
        </p:nvSpPr>
        <p:spPr>
          <a:xfrm>
            <a:off x="7565946" y="6117788"/>
            <a:ext cx="2664262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4.2. Relatório Final do Projeto</a:t>
            </a:r>
            <a:endParaRPr lang="en-US" sz="1944" dirty="0"/>
          </a:p>
        </p:txBody>
      </p:sp>
      <p:sp>
        <p:nvSpPr>
          <p:cNvPr id="25" name="Text 23"/>
          <p:cNvSpPr/>
          <p:nvPr/>
        </p:nvSpPr>
        <p:spPr>
          <a:xfrm>
            <a:off x="10731460" y="6117788"/>
            <a:ext cx="2668072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4.3. Encerramento do Projeto</a:t>
            </a:r>
            <a:endParaRPr lang="en-US" sz="1944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30861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968693" y="4319587"/>
            <a:ext cx="5809059" cy="7260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718"/>
              </a:lnSpc>
              <a:buNone/>
            </a:pPr>
            <a:r>
              <a:rPr lang="en-US" sz="4574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Usuário Piloto</a:t>
            </a:r>
            <a:endParaRPr lang="en-US" sz="4574" dirty="0"/>
          </a:p>
        </p:txBody>
      </p:sp>
      <p:sp>
        <p:nvSpPr>
          <p:cNvPr id="6" name="Text 3"/>
          <p:cNvSpPr/>
          <p:nvPr/>
        </p:nvSpPr>
        <p:spPr>
          <a:xfrm>
            <a:off x="968693" y="5415915"/>
            <a:ext cx="12692896" cy="15801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O usuário piloto deste projeto é a Igreja Assembleia de Deus Ministério Belém Flamboyant, localizada em Paulínia, sob a liderança do Pastor Jocimar da Silva Lucena. Uma das integrantes do nosso grupo, Sabrina Letícia, é frequentadora ativa dessa igreja e já estava ciente dos desafios enfrentados na gestão das doações de itens para cestas básicas.</a:t>
            </a:r>
            <a:endParaRPr lang="en-US" sz="1944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58568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997750" y="3155513"/>
            <a:ext cx="4867156" cy="60840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791"/>
              </a:lnSpc>
              <a:buNone/>
            </a:pPr>
            <a:r>
              <a:rPr lang="en-US" sz="3832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O Problema</a:t>
            </a:r>
            <a:endParaRPr lang="en-US" sz="3832" dirty="0"/>
          </a:p>
        </p:txBody>
      </p:sp>
      <p:sp>
        <p:nvSpPr>
          <p:cNvPr id="6" name="Shape 3"/>
          <p:cNvSpPr/>
          <p:nvPr/>
        </p:nvSpPr>
        <p:spPr>
          <a:xfrm>
            <a:off x="1997750" y="4306848"/>
            <a:ext cx="465415" cy="465415"/>
          </a:xfrm>
          <a:prstGeom prst="roundRect">
            <a:avLst>
              <a:gd name="adj" fmla="val 6667"/>
            </a:avLst>
          </a:prstGeom>
          <a:solidFill>
            <a:srgbClr val="315251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7" name="Text 4"/>
          <p:cNvSpPr/>
          <p:nvPr/>
        </p:nvSpPr>
        <p:spPr>
          <a:xfrm>
            <a:off x="2178725" y="4393525"/>
            <a:ext cx="103465" cy="29206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99"/>
              </a:lnSpc>
              <a:buNone/>
            </a:pPr>
            <a:r>
              <a:rPr lang="en-US" sz="2299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1</a:t>
            </a:r>
            <a:endParaRPr lang="en-US" sz="2299" dirty="0"/>
          </a:p>
        </p:txBody>
      </p:sp>
      <p:sp>
        <p:nvSpPr>
          <p:cNvPr id="8" name="Text 5"/>
          <p:cNvSpPr/>
          <p:nvPr/>
        </p:nvSpPr>
        <p:spPr>
          <a:xfrm>
            <a:off x="2669977" y="4306848"/>
            <a:ext cx="2734866" cy="608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395"/>
              </a:lnSpc>
              <a:buNone/>
            </a:pPr>
            <a:r>
              <a:rPr lang="en-US" sz="1916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Distribuição Desigual de Recursos</a:t>
            </a:r>
            <a:endParaRPr lang="en-US" sz="1916" dirty="0"/>
          </a:p>
        </p:txBody>
      </p:sp>
      <p:sp>
        <p:nvSpPr>
          <p:cNvPr id="9" name="Text 6"/>
          <p:cNvSpPr/>
          <p:nvPr/>
        </p:nvSpPr>
        <p:spPr>
          <a:xfrm>
            <a:off x="2669977" y="5039320"/>
            <a:ext cx="2734866" cy="19852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06"/>
              </a:lnSpc>
              <a:buNone/>
            </a:pPr>
            <a:r>
              <a:rPr lang="en-US" sz="1629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Sem um controle adequado, há riscos de que as doações não sejam distribuídas de forma justa, deixando algumas famílias sem atendimento.</a:t>
            </a:r>
            <a:endParaRPr lang="en-US" sz="1629" dirty="0"/>
          </a:p>
        </p:txBody>
      </p:sp>
      <p:sp>
        <p:nvSpPr>
          <p:cNvPr id="10" name="Shape 7"/>
          <p:cNvSpPr/>
          <p:nvPr/>
        </p:nvSpPr>
        <p:spPr>
          <a:xfrm>
            <a:off x="5611654" y="4306848"/>
            <a:ext cx="465415" cy="465415"/>
          </a:xfrm>
          <a:prstGeom prst="roundRect">
            <a:avLst>
              <a:gd name="adj" fmla="val 6667"/>
            </a:avLst>
          </a:prstGeom>
          <a:solidFill>
            <a:srgbClr val="315251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1" name="Text 8"/>
          <p:cNvSpPr/>
          <p:nvPr/>
        </p:nvSpPr>
        <p:spPr>
          <a:xfrm>
            <a:off x="5766078" y="4393525"/>
            <a:ext cx="156567" cy="29206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99"/>
              </a:lnSpc>
              <a:buNone/>
            </a:pPr>
            <a:r>
              <a:rPr lang="en-US" sz="2299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2</a:t>
            </a:r>
            <a:endParaRPr lang="en-US" sz="2299" dirty="0"/>
          </a:p>
        </p:txBody>
      </p:sp>
      <p:sp>
        <p:nvSpPr>
          <p:cNvPr id="12" name="Text 9"/>
          <p:cNvSpPr/>
          <p:nvPr/>
        </p:nvSpPr>
        <p:spPr>
          <a:xfrm>
            <a:off x="6283881" y="4306848"/>
            <a:ext cx="2734866" cy="91261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395"/>
              </a:lnSpc>
              <a:buNone/>
            </a:pPr>
            <a:r>
              <a:rPr lang="en-US" sz="1916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Dificuldade na Gestão de Entradas e Saídas de Itens</a:t>
            </a:r>
            <a:endParaRPr lang="en-US" sz="1916" dirty="0"/>
          </a:p>
        </p:txBody>
      </p:sp>
      <p:sp>
        <p:nvSpPr>
          <p:cNvPr id="13" name="Text 10"/>
          <p:cNvSpPr/>
          <p:nvPr/>
        </p:nvSpPr>
        <p:spPr>
          <a:xfrm>
            <a:off x="6283881" y="5343525"/>
            <a:ext cx="2734866" cy="231612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06"/>
              </a:lnSpc>
              <a:buNone/>
            </a:pPr>
            <a:r>
              <a:rPr lang="en-US" sz="1629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A falta de um registro preciso sobre as entradas e saídas de itens dificulta o acompanhamento do estoque, podendo levar à falta de produtos essenciais ou ao desperdício de outros.</a:t>
            </a:r>
            <a:endParaRPr lang="en-US" sz="1629" dirty="0"/>
          </a:p>
        </p:txBody>
      </p:sp>
      <p:sp>
        <p:nvSpPr>
          <p:cNvPr id="14" name="Shape 11"/>
          <p:cNvSpPr/>
          <p:nvPr/>
        </p:nvSpPr>
        <p:spPr>
          <a:xfrm>
            <a:off x="9225558" y="4306848"/>
            <a:ext cx="465415" cy="465415"/>
          </a:xfrm>
          <a:prstGeom prst="roundRect">
            <a:avLst>
              <a:gd name="adj" fmla="val 6667"/>
            </a:avLst>
          </a:prstGeom>
          <a:solidFill>
            <a:srgbClr val="315251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5" name="Text 12"/>
          <p:cNvSpPr/>
          <p:nvPr/>
        </p:nvSpPr>
        <p:spPr>
          <a:xfrm>
            <a:off x="9378791" y="4393525"/>
            <a:ext cx="158829" cy="29206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99"/>
              </a:lnSpc>
              <a:buNone/>
            </a:pPr>
            <a:r>
              <a:rPr lang="en-US" sz="2299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3</a:t>
            </a:r>
            <a:endParaRPr lang="en-US" sz="2299" dirty="0"/>
          </a:p>
        </p:txBody>
      </p:sp>
      <p:sp>
        <p:nvSpPr>
          <p:cNvPr id="16" name="Text 13"/>
          <p:cNvSpPr/>
          <p:nvPr/>
        </p:nvSpPr>
        <p:spPr>
          <a:xfrm>
            <a:off x="9897785" y="4306848"/>
            <a:ext cx="2734866" cy="608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395"/>
              </a:lnSpc>
              <a:buNone/>
            </a:pPr>
            <a:r>
              <a:rPr lang="en-US" sz="1916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Falta de Relatórios Precisos</a:t>
            </a:r>
            <a:endParaRPr lang="en-US" sz="1916" dirty="0"/>
          </a:p>
        </p:txBody>
      </p:sp>
      <p:sp>
        <p:nvSpPr>
          <p:cNvPr id="17" name="Text 14"/>
          <p:cNvSpPr/>
          <p:nvPr/>
        </p:nvSpPr>
        <p:spPr>
          <a:xfrm>
            <a:off x="9897785" y="5039320"/>
            <a:ext cx="2734866" cy="19852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06"/>
              </a:lnSpc>
              <a:buNone/>
            </a:pPr>
            <a:r>
              <a:rPr lang="en-US" sz="1629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A ausência de relatórios detalhados impede a transparência na gestão das doações, dificultando a prestação de contas para doadores e a comunidade.</a:t>
            </a:r>
            <a:endParaRPr lang="en-US" sz="1629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4" name="Text 2"/>
          <p:cNvSpPr/>
          <p:nvPr/>
        </p:nvSpPr>
        <p:spPr>
          <a:xfrm>
            <a:off x="968693" y="995363"/>
            <a:ext cx="5809059" cy="7260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718"/>
              </a:lnSpc>
              <a:buNone/>
            </a:pPr>
            <a:r>
              <a:rPr lang="en-US" sz="4574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Objetivos</a:t>
            </a:r>
            <a:endParaRPr lang="en-US" sz="4574" dirty="0"/>
          </a:p>
        </p:txBody>
      </p:sp>
      <p:sp>
        <p:nvSpPr>
          <p:cNvPr id="5" name="Text 3"/>
          <p:cNvSpPr/>
          <p:nvPr/>
        </p:nvSpPr>
        <p:spPr>
          <a:xfrm>
            <a:off x="968693" y="2338507"/>
            <a:ext cx="2904530" cy="363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59"/>
              </a:lnSpc>
              <a:buNone/>
            </a:pPr>
            <a:r>
              <a:rPr lang="en-US" sz="2287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Objetivo Geral</a:t>
            </a:r>
            <a:endParaRPr lang="en-US" sz="2287" dirty="0"/>
          </a:p>
        </p:txBody>
      </p:sp>
      <p:sp>
        <p:nvSpPr>
          <p:cNvPr id="6" name="Text 4"/>
          <p:cNvSpPr/>
          <p:nvPr/>
        </p:nvSpPr>
        <p:spPr>
          <a:xfrm>
            <a:off x="968693" y="2948464"/>
            <a:ext cx="6045279" cy="237029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Desenvolver e implementar um sistema de controle de estoque para doações, que permita um gerenciamento eficiente e transparente das doações recebidas e distribuídas pelas igrejas locais. O sistema será desenvolvido sem fins lucrativos e visa facilitar o acesso a recursos para as comunidades.</a:t>
            </a:r>
            <a:endParaRPr lang="en-US" sz="1944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693" y="5596413"/>
            <a:ext cx="3170170" cy="2169013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7623810" y="2338507"/>
            <a:ext cx="2904530" cy="363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59"/>
              </a:lnSpc>
              <a:buNone/>
            </a:pPr>
            <a:r>
              <a:rPr lang="en-US" sz="2287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Objetivos Específicos</a:t>
            </a:r>
            <a:endParaRPr lang="en-US" sz="2287" dirty="0"/>
          </a:p>
        </p:txBody>
      </p:sp>
      <p:sp>
        <p:nvSpPr>
          <p:cNvPr id="9" name="Text 6"/>
          <p:cNvSpPr/>
          <p:nvPr/>
        </p:nvSpPr>
        <p:spPr>
          <a:xfrm>
            <a:off x="8018740" y="2948464"/>
            <a:ext cx="5650349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3110"/>
              </a:lnSpc>
              <a:buSzPct val="100000"/>
              <a:buFont typeface="+mj-lt"/>
              <a:buAutoNum type="arabicPeriod"/>
            </a:pPr>
            <a:r>
              <a:rPr lang="en-US" sz="1944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Desenvolver um sistema para cadastro de itens de doação, registro de entrada e saída, e consulta de estoque disponível.</a:t>
            </a:r>
            <a:endParaRPr lang="en-US" sz="1944" dirty="0"/>
          </a:p>
        </p:txBody>
      </p:sp>
      <p:sp>
        <p:nvSpPr>
          <p:cNvPr id="10" name="Text 7"/>
          <p:cNvSpPr/>
          <p:nvPr/>
        </p:nvSpPr>
        <p:spPr>
          <a:xfrm>
            <a:off x="8018740" y="4219932"/>
            <a:ext cx="5650349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3110"/>
              </a:lnSpc>
              <a:buSzPct val="100000"/>
              <a:buFont typeface="+mj-lt"/>
              <a:buAutoNum type="arabicPeriod" startAt="2"/>
            </a:pPr>
            <a:r>
              <a:rPr lang="en-US" sz="1944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Implementar funcionalidades para geração de relatórios de estoque e acompanhamento das doações.</a:t>
            </a:r>
            <a:endParaRPr lang="en-US" sz="1944" dirty="0"/>
          </a:p>
        </p:txBody>
      </p:sp>
      <p:sp>
        <p:nvSpPr>
          <p:cNvPr id="11" name="Text 8"/>
          <p:cNvSpPr/>
          <p:nvPr/>
        </p:nvSpPr>
        <p:spPr>
          <a:xfrm>
            <a:off x="8018740" y="5491401"/>
            <a:ext cx="5650349" cy="15801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3110"/>
              </a:lnSpc>
              <a:buSzPct val="100000"/>
              <a:buFont typeface="+mj-lt"/>
              <a:buAutoNum type="arabicPeriod" startAt="3"/>
            </a:pPr>
            <a:r>
              <a:rPr lang="en-US" sz="1944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Facilitar a alocação de itens para cestas básicas, garantindo que as cestas sejam compostas de maneira equilibrada e atendam às necessidades básicas.</a:t>
            </a:r>
            <a:endParaRPr lang="en-US" sz="1944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64037" y="2669738"/>
            <a:ext cx="7415927" cy="145208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718"/>
              </a:lnSpc>
              <a:buNone/>
            </a:pPr>
            <a:r>
              <a:rPr lang="en-US" sz="4574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Descrição da Implementação</a:t>
            </a:r>
            <a:endParaRPr lang="en-US" sz="4574" dirty="0"/>
          </a:p>
        </p:txBody>
      </p:sp>
      <p:sp>
        <p:nvSpPr>
          <p:cNvPr id="6" name="Text 3"/>
          <p:cNvSpPr/>
          <p:nvPr/>
        </p:nvSpPr>
        <p:spPr>
          <a:xfrm>
            <a:off x="864037" y="4492109"/>
            <a:ext cx="741592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Linguagem de Programação C</a:t>
            </a:r>
            <a:endParaRPr lang="en-US" sz="1944" dirty="0"/>
          </a:p>
        </p:txBody>
      </p:sp>
      <p:sp>
        <p:nvSpPr>
          <p:cNvPr id="7" name="Text 4"/>
          <p:cNvSpPr/>
          <p:nvPr/>
        </p:nvSpPr>
        <p:spPr>
          <a:xfrm>
            <a:off x="864037" y="5164812"/>
            <a:ext cx="741592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endParaRPr lang="en-US" sz="1944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350437" y="2381488"/>
            <a:ext cx="5809059" cy="7260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718"/>
              </a:lnSpc>
              <a:buNone/>
            </a:pPr>
            <a:r>
              <a:rPr lang="en-US" sz="4574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Considerações Finais</a:t>
            </a:r>
            <a:endParaRPr lang="en-US" sz="4574" dirty="0"/>
          </a:p>
        </p:txBody>
      </p:sp>
      <p:sp>
        <p:nvSpPr>
          <p:cNvPr id="6" name="Text 3"/>
          <p:cNvSpPr/>
          <p:nvPr/>
        </p:nvSpPr>
        <p:spPr>
          <a:xfrm>
            <a:off x="6350437" y="3477816"/>
            <a:ext cx="7415927" cy="237029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O projeto de desenvolvimento e implementação de um sistema de controle de estoque para gerenciar doações de itens para cestas básicas em igrejas locais é de grande importância. Este sistema visa melhorar a transparência, a eficácia e a eficiência na gestão dessas doações, substituindo o processo manual atual, que é suscetível a erros e ineficiências.</a:t>
            </a:r>
            <a:endParaRPr lang="en-US" sz="1944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583</Words>
  <Application>Microsoft Office PowerPoint</Application>
  <PresentationFormat>Custom</PresentationFormat>
  <Paragraphs>57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Quattrocento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Signorelli, Arthur dos Santos</cp:lastModifiedBy>
  <cp:revision>2</cp:revision>
  <dcterms:created xsi:type="dcterms:W3CDTF">2024-08-27T17:33:36Z</dcterms:created>
  <dcterms:modified xsi:type="dcterms:W3CDTF">2024-08-27T17:38:54Z</dcterms:modified>
</cp:coreProperties>
</file>